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notesMasterIdLst>
    <p:notesMasterId r:id="rId47"/>
  </p:notesMasterIdLst>
  <p:sldSz cx="12192000" cy="6858000"/>
  <p:notesSz cx="6858000" cy="12192000"/>
  <p:embeddedFontLst>
    <p:embeddedFont>
      <p:font typeface="MiSans" charset="-122" pitchFamily="34"/>
      <p:regular r:id="rId5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52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8.png"/><Relationship Id="rId2" Type="http://schemas.openxmlformats.org/officeDocument/2006/relationships/image" Target="../media/image-11-2.png"/><Relationship Id="rId3" Type="http://schemas.openxmlformats.org/officeDocument/2006/relationships/image" Target="../media/image-8-8.png"/><Relationship Id="rId4" Type="http://schemas.openxmlformats.org/officeDocument/2006/relationships/image" Target="../media/image-8-8.png"/><Relationship Id="rId5" Type="http://schemas.openxmlformats.org/officeDocument/2006/relationships/image" Target="../media/image-8-8.png"/><Relationship Id="rId6" Type="http://schemas.openxmlformats.org/officeDocument/2006/relationships/image" Target="../media/image-8-8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2-2.jpg"/><Relationship Id="rId3" Type="http://schemas.openxmlformats.org/officeDocument/2006/relationships/image" Target="../media/image-1-3.png"/><Relationship Id="rId4" Type="http://schemas.openxmlformats.org/officeDocument/2006/relationships/image" Target="../media/image-8-2.png"/><Relationship Id="rId5" Type="http://schemas.openxmlformats.org/officeDocument/2006/relationships/image" Target="../media/image-8-2.png"/><Relationship Id="rId6" Type="http://schemas.openxmlformats.org/officeDocument/2006/relationships/image" Target="../media/image-8-8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8-8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4-10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image" Target="../media/image-14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14-8.jpeg"/><Relationship Id="rId9" Type="http://schemas.openxmlformats.org/officeDocument/2006/relationships/image" Target="../media/image-2-2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image" Target="../media/image-15-5.png"/><Relationship Id="rId7" Type="http://schemas.openxmlformats.org/officeDocument/2006/relationships/image" Target="../media/image-15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3.png"/><Relationship Id="rId3" Type="http://schemas.openxmlformats.org/officeDocument/2006/relationships/image" Target="../media/image-2-3.png"/><Relationship Id="rId4" Type="http://schemas.openxmlformats.org/officeDocument/2006/relationships/image" Target="../media/image-16-4.png"/><Relationship Id="rId5" Type="http://schemas.openxmlformats.org/officeDocument/2006/relationships/image" Target="../media/image-6-2.png"/><Relationship Id="rId6" Type="http://schemas.openxmlformats.org/officeDocument/2006/relationships/image" Target="../media/image-16-4.png"/><Relationship Id="rId7" Type="http://schemas.openxmlformats.org/officeDocument/2006/relationships/image" Target="../media/image-6-2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jpg"/><Relationship Id="rId2" Type="http://schemas.openxmlformats.org/officeDocument/2006/relationships/image" Target="../media/image-18-2.png"/><Relationship Id="rId3" Type="http://schemas.openxmlformats.org/officeDocument/2006/relationships/image" Target="../media/image-18-2.png"/><Relationship Id="rId4" Type="http://schemas.openxmlformats.org/officeDocument/2006/relationships/image" Target="../media/image-8-8.png"/><Relationship Id="rId5" Type="http://schemas.openxmlformats.org/officeDocument/2006/relationships/image" Target="../media/image-8-8.png"/><Relationship Id="rId6" Type="http://schemas.openxmlformats.org/officeDocument/2006/relationships/image" Target="../media/image-8-8.png"/><Relationship Id="rId7" Type="http://schemas.openxmlformats.org/officeDocument/2006/relationships/image" Target="../media/image-18-7.png"/><Relationship Id="rId8" Type="http://schemas.openxmlformats.org/officeDocument/2006/relationships/image" Target="../media/image-18-8.png"/><Relationship Id="rId9" Type="http://schemas.openxmlformats.org/officeDocument/2006/relationships/image" Target="../media/image-18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2-2.jpg"/><Relationship Id="rId3" Type="http://schemas.openxmlformats.org/officeDocument/2006/relationships/image" Target="../media/image-1-3.png"/><Relationship Id="rId4" Type="http://schemas.openxmlformats.org/officeDocument/2006/relationships/image" Target="../media/image-8-2.png"/><Relationship Id="rId5" Type="http://schemas.openxmlformats.org/officeDocument/2006/relationships/image" Target="../media/image-8-2.png"/><Relationship Id="rId6" Type="http://schemas.openxmlformats.org/officeDocument/2006/relationships/image" Target="../media/image-8-8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8-8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1-6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jp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7.png"/><Relationship Id="rId10" Type="http://schemas.openxmlformats.org/officeDocument/2006/relationships/image" Target="../media/image-2-8.png"/><Relationship Id="rId11" Type="http://schemas.openxmlformats.org/officeDocument/2006/relationships/image" Target="../media/image-2-7.png"/><Relationship Id="rId12" Type="http://schemas.openxmlformats.org/officeDocument/2006/relationships/image" Target="../media/image-2-8.png"/><Relationship Id="rId13" Type="http://schemas.openxmlformats.org/officeDocument/2006/relationships/image" Target="../media/image-2-7.png"/><Relationship Id="rId14" Type="http://schemas.openxmlformats.org/officeDocument/2006/relationships/image" Target="../media/image-2-8.png"/><Relationship Id="rId15" Type="http://schemas.openxmlformats.org/officeDocument/2006/relationships/image" Target="../media/image-2-7.png"/><Relationship Id="rId16" Type="http://schemas.openxmlformats.org/officeDocument/2006/relationships/image" Target="../media/image-2-8.png"/><Relationship Id="rId17" Type="http://schemas.openxmlformats.org/officeDocument/2006/relationships/image" Target="../media/image-1-3.png"/><Relationship Id="rId18" Type="http://schemas.openxmlformats.org/officeDocument/2006/relationships/image" Target="../media/image-1-6.png"/><Relationship Id="rId19" Type="http://schemas.openxmlformats.org/officeDocument/2006/relationships/image" Target="../media/image-1-2.png"/><Relationship Id="rId20" Type="http://schemas.openxmlformats.org/officeDocument/2006/relationships/image" Target="../media/image-1-9.png"/><Relationship Id="rId21" Type="http://schemas.openxmlformats.org/officeDocument/2006/relationships/image" Target="../media/image-2-21.png"/><Relationship Id="rId22" Type="http://schemas.openxmlformats.org/officeDocument/2006/relationships/slideLayout" Target="../slideLayouts/slideLayout1.xml"/><Relationship Id="rId2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4-10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image" Target="../media/image-21-2.jpg"/><Relationship Id="rId3" Type="http://schemas.openxmlformats.org/officeDocument/2006/relationships/image" Target="../media/image-2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4-1.jpg"/><Relationship Id="rId3" Type="http://schemas.openxmlformats.org/officeDocument/2006/relationships/image" Target="../media/image-22-3.png"/><Relationship Id="rId4" Type="http://schemas.openxmlformats.org/officeDocument/2006/relationships/image" Target="../media/image-22-4.png"/><Relationship Id="rId5" Type="http://schemas.openxmlformats.org/officeDocument/2006/relationships/image" Target="../media/image-22-5.png"/><Relationship Id="rId6" Type="http://schemas.openxmlformats.org/officeDocument/2006/relationships/image" Target="../media/image-22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21-2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1.png"/><Relationship Id="rId3" Type="http://schemas.openxmlformats.org/officeDocument/2006/relationships/image" Target="../media/image-23-3.png"/><Relationship Id="rId4" Type="http://schemas.openxmlformats.org/officeDocument/2006/relationships/image" Target="../media/image-23-3.png"/><Relationship Id="rId5" Type="http://schemas.openxmlformats.org/officeDocument/2006/relationships/image" Target="../media/image-23-5.png"/><Relationship Id="rId6" Type="http://schemas.openxmlformats.org/officeDocument/2006/relationships/image" Target="../media/image-23-5.png"/><Relationship Id="rId7" Type="http://schemas.openxmlformats.org/officeDocument/2006/relationships/image" Target="../media/image-23-5.png"/><Relationship Id="rId8" Type="http://schemas.openxmlformats.org/officeDocument/2006/relationships/image" Target="../media/image-23-5.png"/><Relationship Id="rId9" Type="http://schemas.openxmlformats.org/officeDocument/2006/relationships/image" Target="../media/image-2-21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1.png"/><Relationship Id="rId3" Type="http://schemas.openxmlformats.org/officeDocument/2006/relationships/image" Target="../media/image-15-5.png"/><Relationship Id="rId4" Type="http://schemas.openxmlformats.org/officeDocument/2006/relationships/image" Target="../media/image-15-5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8-8.png"/><Relationship Id="rId12" Type="http://schemas.openxmlformats.org/officeDocument/2006/relationships/image" Target="../media/image-8-8.png"/><Relationship Id="rId13" Type="http://schemas.openxmlformats.org/officeDocument/2006/relationships/image" Target="../media/image-2-21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1-2.jpg"/><Relationship Id="rId3" Type="http://schemas.openxmlformats.org/officeDocument/2006/relationships/image" Target="../media/image-26-1.png"/><Relationship Id="rId4" Type="http://schemas.openxmlformats.org/officeDocument/2006/relationships/image" Target="../media/image-21-2.jpg"/><Relationship Id="rId5" Type="http://schemas.openxmlformats.org/officeDocument/2006/relationships/image" Target="../media/image-26-1.png"/><Relationship Id="rId6" Type="http://schemas.openxmlformats.org/officeDocument/2006/relationships/image" Target="../media/image-21-2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26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27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-3.png"/><Relationship Id="rId3" Type="http://schemas.openxmlformats.org/officeDocument/2006/relationships/image" Target="../media/image-2-6.png"/><Relationship Id="rId4" Type="http://schemas.openxmlformats.org/officeDocument/2006/relationships/image" Target="../media/image-28-4.png"/><Relationship Id="rId5" Type="http://schemas.openxmlformats.org/officeDocument/2006/relationships/image" Target="../media/image-15-5.png"/><Relationship Id="rId6" Type="http://schemas.openxmlformats.org/officeDocument/2006/relationships/image" Target="../media/image-28-6.png"/><Relationship Id="rId7" Type="http://schemas.openxmlformats.org/officeDocument/2006/relationships/image" Target="../media/image-28-7.svg"/><Relationship Id="rId8" Type="http://schemas.openxmlformats.org/officeDocument/2006/relationships/image" Target="../media/image-28-4.png"/><Relationship Id="rId9" Type="http://schemas.openxmlformats.org/officeDocument/2006/relationships/image" Target="../media/image-28-4.png"/><Relationship Id="rId10" Type="http://schemas.openxmlformats.org/officeDocument/2006/relationships/image" Target="../media/image-15-5.png"/><Relationship Id="rId11" Type="http://schemas.openxmlformats.org/officeDocument/2006/relationships/image" Target="../media/image-28-11.png"/><Relationship Id="rId12" Type="http://schemas.openxmlformats.org/officeDocument/2006/relationships/image" Target="../media/image-15-5.png"/><Relationship Id="rId13" Type="http://schemas.openxmlformats.org/officeDocument/2006/relationships/image" Target="../media/image-28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1.png"/><Relationship Id="rId3" Type="http://schemas.openxmlformats.org/officeDocument/2006/relationships/image" Target="../media/image-1-6.png"/><Relationship Id="rId4" Type="http://schemas.openxmlformats.org/officeDocument/2006/relationships/image" Target="../media/image-2-3.png"/><Relationship Id="rId5" Type="http://schemas.openxmlformats.org/officeDocument/2006/relationships/image" Target="../media/image-1-8.png"/><Relationship Id="rId6" Type="http://schemas.openxmlformats.org/officeDocument/2006/relationships/image" Target="../media/image-1-10.png"/><Relationship Id="rId7" Type="http://schemas.openxmlformats.org/officeDocument/2006/relationships/image" Target="../media/image-1-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0.png"/><Relationship Id="rId12" Type="http://schemas.openxmlformats.org/officeDocument/2006/relationships/image" Target="../media/image-1-4.png"/><Relationship Id="rId13" Type="http://schemas.openxmlformats.org/officeDocument/2006/relationships/image" Target="../media/image-1-4.png"/><Relationship Id="rId14" Type="http://schemas.openxmlformats.org/officeDocument/2006/relationships/image" Target="../media/image-1-4.png"/><Relationship Id="rId15" Type="http://schemas.openxmlformats.org/officeDocument/2006/relationships/image" Target="../media/image-1-4.png"/><Relationship Id="rId16" Type="http://schemas.openxmlformats.org/officeDocument/2006/relationships/image" Target="../media/image-1-4.png"/><Relationship Id="rId17" Type="http://schemas.openxmlformats.org/officeDocument/2006/relationships/image" Target="../media/image-1-4.png"/><Relationship Id="rId18" Type="http://schemas.openxmlformats.org/officeDocument/2006/relationships/image" Target="../media/image-1-4.png"/><Relationship Id="rId19" Type="http://schemas.openxmlformats.org/officeDocument/2006/relationships/image" Target="../media/image-1-4.png"/><Relationship Id="rId20" Type="http://schemas.openxmlformats.org/officeDocument/2006/relationships/image" Target="../media/image-1-3.png"/><Relationship Id="rId21" Type="http://schemas.openxmlformats.org/officeDocument/2006/relationships/image" Target="../media/image-1-6.png"/><Relationship Id="rId22" Type="http://schemas.openxmlformats.org/officeDocument/2006/relationships/image" Target="../media/image-2-21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1.png"/><Relationship Id="rId3" Type="http://schemas.openxmlformats.org/officeDocument/2006/relationships/image" Target="../media/image-23-3.png"/><Relationship Id="rId4" Type="http://schemas.openxmlformats.org/officeDocument/2006/relationships/image" Target="../media/image-23-3.png"/><Relationship Id="rId5" Type="http://schemas.openxmlformats.org/officeDocument/2006/relationships/image" Target="../media/image-23-5.png"/><Relationship Id="rId6" Type="http://schemas.openxmlformats.org/officeDocument/2006/relationships/image" Target="../media/image-23-5.png"/><Relationship Id="rId7" Type="http://schemas.openxmlformats.org/officeDocument/2006/relationships/image" Target="../media/image-23-5.png"/><Relationship Id="rId8" Type="http://schemas.openxmlformats.org/officeDocument/2006/relationships/image" Target="../media/image-23-5.png"/><Relationship Id="rId9" Type="http://schemas.openxmlformats.org/officeDocument/2006/relationships/image" Target="../media/image-2-21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image" Target="../media/image-31-2.png"/><Relationship Id="rId3" Type="http://schemas.openxmlformats.org/officeDocument/2006/relationships/image" Target="../media/image-31-3.png"/><Relationship Id="rId4" Type="http://schemas.openxmlformats.org/officeDocument/2006/relationships/image" Target="../media/image-31-4.png"/><Relationship Id="rId5" Type="http://schemas.openxmlformats.org/officeDocument/2006/relationships/image" Target="../media/image-2-21.png"/><Relationship Id="rId6" Type="http://schemas.openxmlformats.org/officeDocument/2006/relationships/image" Target="../media/image-21-2.jpg"/><Relationship Id="rId7" Type="http://schemas.openxmlformats.org/officeDocument/2006/relationships/image" Target="../media/image-21-2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8-2.png"/><Relationship Id="rId3" Type="http://schemas.openxmlformats.org/officeDocument/2006/relationships/image" Target="../media/image-2-6.png"/><Relationship Id="rId4" Type="http://schemas.openxmlformats.org/officeDocument/2006/relationships/image" Target="../media/image-8-4.png"/><Relationship Id="rId5" Type="http://schemas.openxmlformats.org/officeDocument/2006/relationships/image" Target="../media/image-2-21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2-2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image" Target="../media/image-21-2.jpg"/><Relationship Id="rId3" Type="http://schemas.openxmlformats.org/officeDocument/2006/relationships/image" Target="../media/image-2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3.png"/><Relationship Id="rId3" Type="http://schemas.openxmlformats.org/officeDocument/2006/relationships/image" Target="../media/image-2-3.png"/><Relationship Id="rId4" Type="http://schemas.openxmlformats.org/officeDocument/2006/relationships/image" Target="../media/image-16-4.png"/><Relationship Id="rId5" Type="http://schemas.openxmlformats.org/officeDocument/2006/relationships/image" Target="../media/image-6-2.png"/><Relationship Id="rId6" Type="http://schemas.openxmlformats.org/officeDocument/2006/relationships/image" Target="../media/image-16-4.png"/><Relationship Id="rId7" Type="http://schemas.openxmlformats.org/officeDocument/2006/relationships/image" Target="../media/image-6-2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1.png"/><Relationship Id="rId3" Type="http://schemas.openxmlformats.org/officeDocument/2006/relationships/image" Target="../media/image-15-5.png"/><Relationship Id="rId4" Type="http://schemas.openxmlformats.org/officeDocument/2006/relationships/image" Target="../media/image-15-5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8-8.png"/><Relationship Id="rId12" Type="http://schemas.openxmlformats.org/officeDocument/2006/relationships/image" Target="../media/image-8-8.png"/><Relationship Id="rId13" Type="http://schemas.openxmlformats.org/officeDocument/2006/relationships/image" Target="../media/image-2-21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12-2.jpg"/><Relationship Id="rId3" Type="http://schemas.openxmlformats.org/officeDocument/2006/relationships/image" Target="../media/image-1-3.png"/><Relationship Id="rId4" Type="http://schemas.openxmlformats.org/officeDocument/2006/relationships/image" Target="../media/image-8-2.png"/><Relationship Id="rId5" Type="http://schemas.openxmlformats.org/officeDocument/2006/relationships/image" Target="../media/image-8-2.png"/><Relationship Id="rId6" Type="http://schemas.openxmlformats.org/officeDocument/2006/relationships/image" Target="../media/image-8-8.png"/><Relationship Id="rId7" Type="http://schemas.openxmlformats.org/officeDocument/2006/relationships/image" Target="../media/image-8-8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8-8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2-21.png"/><Relationship Id="rId4" Type="http://schemas.openxmlformats.org/officeDocument/2006/relationships/image" Target="../media/image-2-21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jpg"/><Relationship Id="rId2" Type="http://schemas.openxmlformats.org/officeDocument/2006/relationships/image" Target="../media/image-18-2.png"/><Relationship Id="rId3" Type="http://schemas.openxmlformats.org/officeDocument/2006/relationships/image" Target="../media/image-18-2.png"/><Relationship Id="rId4" Type="http://schemas.openxmlformats.org/officeDocument/2006/relationships/image" Target="../media/image-8-8.png"/><Relationship Id="rId5" Type="http://schemas.openxmlformats.org/officeDocument/2006/relationships/image" Target="../media/image-8-8.png"/><Relationship Id="rId6" Type="http://schemas.openxmlformats.org/officeDocument/2006/relationships/image" Target="../media/image-8-8.png"/><Relationship Id="rId7" Type="http://schemas.openxmlformats.org/officeDocument/2006/relationships/image" Target="../media/image-18-7.png"/><Relationship Id="rId8" Type="http://schemas.openxmlformats.org/officeDocument/2006/relationships/image" Target="../media/image-18-8.png"/><Relationship Id="rId9" Type="http://schemas.openxmlformats.org/officeDocument/2006/relationships/image" Target="../media/image-18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8-2.png"/><Relationship Id="rId3" Type="http://schemas.openxmlformats.org/officeDocument/2006/relationships/image" Target="../media/image-2-6.png"/><Relationship Id="rId4" Type="http://schemas.openxmlformats.org/officeDocument/2006/relationships/image" Target="../media/image-8-4.png"/><Relationship Id="rId5" Type="http://schemas.openxmlformats.org/officeDocument/2006/relationships/image" Target="../media/image-2-21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2-2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png"/><Relationship Id="rId2" Type="http://schemas.openxmlformats.org/officeDocument/2006/relationships/image" Target="../media/image-28-4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4.png"/><Relationship Id="rId10" Type="http://schemas.openxmlformats.org/officeDocument/2006/relationships/image" Target="../media/image-2-5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1.png"/><Relationship Id="rId3" Type="http://schemas.openxmlformats.org/officeDocument/2006/relationships/image" Target="../media/image-5-1.png"/><Relationship Id="rId4" Type="http://schemas.openxmlformats.org/officeDocument/2006/relationships/image" Target="../media/image-5-4.png"/><Relationship Id="rId5" Type="http://schemas.openxmlformats.org/officeDocument/2006/relationships/image" Target="../media/image-5-4.png"/><Relationship Id="rId6" Type="http://schemas.openxmlformats.org/officeDocument/2006/relationships/image" Target="../media/image-5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8-2.png"/><Relationship Id="rId3" Type="http://schemas.openxmlformats.org/officeDocument/2006/relationships/image" Target="../media/image-2-6.png"/><Relationship Id="rId4" Type="http://schemas.openxmlformats.org/officeDocument/2006/relationships/image" Target="../media/image-8-4.png"/><Relationship Id="rId5" Type="http://schemas.openxmlformats.org/officeDocument/2006/relationships/image" Target="../media/image-2-21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8-8.png"/><Relationship Id="rId9" Type="http://schemas.openxmlformats.org/officeDocument/2006/relationships/image" Target="../media/image-8-8.png"/><Relationship Id="rId10" Type="http://schemas.openxmlformats.org/officeDocument/2006/relationships/image" Target="../media/image-8-8.png"/><Relationship Id="rId11" Type="http://schemas.openxmlformats.org/officeDocument/2006/relationships/image" Target="../media/image-2-2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2-21.png"/><Relationship Id="rId4" Type="http://schemas.openxmlformats.org/officeDocument/2006/relationships/image" Target="../media/image-2-21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1064449" y="2256790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项目9 创见未来——创新启蒙与价值重塑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创业认知与思维培养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创业是在不确定环境中识别机会、整合资源并实现商业价值与社会价值的过程，涵盖创意产生、商业计划、企业组建到持续运营的全周期。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创业定义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创业内涵：从创意到价值落地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生存型创业因资源受限以维持生计为目标，规模小抗风险弱，适合个人或小团队。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生存型创业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机会型创业主动发现市场空白，以创新产品或服务开拓新空间，知识密集潜力大，适合有技术背景的团队。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机会型创业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创业类型：生存与机会双路径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创业价值：经济与社会双引擎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创业是经济发展的发动机，推动产业升级与就业扩容，为经济增长注入新动力。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经济发展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创业更是社会就业的增容器，带动多元岗位，为社会提供更多的就业机会。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社会就业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创业也是技术创新的孵化器，催生新产品与新服务，推动技术进步与应用。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技术创新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大学生创业享有政策支持、技术创新与市场需求三重机遇，同时面临资金、市场、管理与技术四类风险，需保持理性与谨慎。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机会与风险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大学生创业机会与风险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分组收集真实创业故事，按“总-分-总”结构撰写讲述稿并上台分享。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收集故事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聚焦机会识别、资源整合与挫折应对，感受创业精神，提炼成功要素与失败教训。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机会识别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形成对创业流程的感性认知，为后续机会搜索与计划书撰写积累案例素材与情感共鸣。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感性认知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——创业故事大赛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分享结束后，撰写感想，总结创业关键要素与自身差距。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撰写感想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明确后续学习重点，实现从旁观者到参与者的角色过渡，为项目实践奠定心理基础。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角色过渡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70AD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——创业故事大赛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创业机会的识别与评估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机会发现七途径全景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从生活中的痛点出发，如校园打印排队久，发现潜在的创业机会。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生活痛点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关注市场环境的变化，如银发经济崛起，寻找新的市场空间。</a:t>
            </a:r>
            <a:endParaRPr lang="en-US" sz="1600" dirty="0"/>
          </a:p>
        </p:txBody>
      </p:sp>
      <p:pic>
        <p:nvPicPr>
          <p:cNvPr id="20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1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2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3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4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5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我国市场受政策影响很大，新政策出台往往引发新商机，如果创业者善于研究和利用政策，就能抓住商机站在潮头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政策变化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1219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创业机会存在于为顾客提供价值的产品或服务中，而顾客的需求是有差异的。创业者要善于找出顾客的特殊需要，盯住顾客的个性需要并认真研究其需求特征，这样就可能发现和把握商机。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把握市场夹缝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机会发现七途径全景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239010"/>
            <a:ext cx="2011680" cy="33464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70025" y="2356485"/>
            <a:ext cx="1125220" cy="14605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76195" y="3487420"/>
            <a:ext cx="1377950" cy="1231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录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267460" y="4068445"/>
            <a:ext cx="1433195" cy="2190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4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97522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6"/>
          <p:cNvSpPr/>
          <p:nvPr/>
        </p:nvSpPr>
        <p:spPr>
          <a:xfrm>
            <a:off x="497522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0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521335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5" name="Text 12"/>
          <p:cNvSpPr/>
          <p:nvPr/>
        </p:nvSpPr>
        <p:spPr>
          <a:xfrm>
            <a:off x="521335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6" name="Image 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8" name="Text 14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9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20" name="Image 3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21" name="Image 4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2" name="Image 5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3" name="Text 15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4" name="Image 6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805" y="756920"/>
            <a:ext cx="775335" cy="775335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>
            <a:off x="5662930" y="1480185"/>
            <a:ext cx="2362200" cy="38100"/>
          </a:xfrm>
          <a:prstGeom prst="rect">
            <a:avLst/>
          </a:prstGeom>
        </p:spPr>
      </p:pic>
      <p:sp>
        <p:nvSpPr>
          <p:cNvPr id="26" name="Text 16"/>
          <p:cNvSpPr/>
          <p:nvPr/>
        </p:nvSpPr>
        <p:spPr>
          <a:xfrm>
            <a:off x="5577205" y="840105"/>
            <a:ext cx="47047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7" name="Image 8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2805" y="1873885"/>
            <a:ext cx="780415" cy="780415"/>
          </a:xfrm>
          <a:prstGeom prst="rect">
            <a:avLst/>
          </a:prstGeom>
        </p:spPr>
      </p:pic>
      <p:pic>
        <p:nvPicPr>
          <p:cNvPr id="28" name="Image 9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>
            <a:off x="5701030" y="2611120"/>
            <a:ext cx="2362200" cy="38100"/>
          </a:xfrm>
          <a:prstGeom prst="rect">
            <a:avLst/>
          </a:prstGeom>
        </p:spPr>
      </p:pic>
      <p:sp>
        <p:nvSpPr>
          <p:cNvPr id="29" name="Text 17"/>
          <p:cNvSpPr/>
          <p:nvPr/>
        </p:nvSpPr>
        <p:spPr>
          <a:xfrm>
            <a:off x="5596255" y="1873250"/>
            <a:ext cx="485013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情景导入：小夏的校园打印平台</a:t>
            </a:r>
            <a:endParaRPr lang="en-US" sz="1600" dirty="0"/>
          </a:p>
        </p:txBody>
      </p:sp>
      <p:pic>
        <p:nvPicPr>
          <p:cNvPr id="30" name="Image 10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62805" y="3089275"/>
            <a:ext cx="793750" cy="793750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2">
            <a:alphaModFix amt="20000"/>
          </a:blip>
          <a:stretch>
            <a:fillRect/>
          </a:stretch>
        </p:blipFill>
        <p:spPr>
          <a:xfrm>
            <a:off x="5701030" y="3822065"/>
            <a:ext cx="2362200" cy="38100"/>
          </a:xfrm>
          <a:prstGeom prst="rect">
            <a:avLst/>
          </a:prstGeom>
        </p:spPr>
      </p:pic>
      <p:sp>
        <p:nvSpPr>
          <p:cNvPr id="32" name="Text 18"/>
          <p:cNvSpPr/>
          <p:nvPr/>
        </p:nvSpPr>
        <p:spPr>
          <a:xfrm>
            <a:off x="5608320" y="3228975"/>
            <a:ext cx="41719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创业认知与思维培养</a:t>
            </a:r>
            <a:endParaRPr lang="en-US" sz="1600" dirty="0"/>
          </a:p>
        </p:txBody>
      </p:sp>
      <p:pic>
        <p:nvPicPr>
          <p:cNvPr id="33" name="Image 12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6620" y="4255770"/>
            <a:ext cx="782320" cy="782320"/>
          </a:xfrm>
          <a:prstGeom prst="rect">
            <a:avLst/>
          </a:prstGeom>
        </p:spPr>
      </p:pic>
      <p:pic>
        <p:nvPicPr>
          <p:cNvPr id="34" name="Image 13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4">
            <a:alphaModFix amt="20000"/>
          </a:blip>
          <a:stretch>
            <a:fillRect/>
          </a:stretch>
        </p:blipFill>
        <p:spPr>
          <a:xfrm>
            <a:off x="5704205" y="4958715"/>
            <a:ext cx="2362200" cy="38100"/>
          </a:xfrm>
          <a:prstGeom prst="rect">
            <a:avLst/>
          </a:prstGeom>
        </p:spPr>
      </p:pic>
      <p:pic>
        <p:nvPicPr>
          <p:cNvPr id="35" name="Image 14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06620" y="5375275"/>
            <a:ext cx="795655" cy="795655"/>
          </a:xfrm>
          <a:prstGeom prst="rect">
            <a:avLst/>
          </a:prstGeom>
        </p:spPr>
      </p:pic>
      <p:pic>
        <p:nvPicPr>
          <p:cNvPr id="36" name="Image 15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6">
            <a:alphaModFix amt="20000"/>
          </a:blip>
          <a:stretch>
            <a:fillRect/>
          </a:stretch>
        </p:blipFill>
        <p:spPr>
          <a:xfrm>
            <a:off x="5704205" y="6097270"/>
            <a:ext cx="2362200" cy="38100"/>
          </a:xfrm>
          <a:prstGeom prst="rect">
            <a:avLst/>
          </a:prstGeom>
        </p:spPr>
      </p:pic>
      <p:sp>
        <p:nvSpPr>
          <p:cNvPr id="37" name="Text 19"/>
          <p:cNvSpPr/>
          <p:nvPr/>
        </p:nvSpPr>
        <p:spPr>
          <a:xfrm>
            <a:off x="5628005" y="4444365"/>
            <a:ext cx="37147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创业机会的识别与评估</a:t>
            </a:r>
            <a:endParaRPr lang="en-US" sz="1600" dirty="0"/>
          </a:p>
        </p:txBody>
      </p:sp>
      <p:sp>
        <p:nvSpPr>
          <p:cNvPr id="38" name="Text 20"/>
          <p:cNvSpPr/>
          <p:nvPr/>
        </p:nvSpPr>
        <p:spPr>
          <a:xfrm>
            <a:off x="5616575" y="5562600"/>
            <a:ext cx="41713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创业项目产生与计划书撰写</a:t>
            </a:r>
            <a:endParaRPr lang="en-US" sz="1600" dirty="0"/>
          </a:p>
        </p:txBody>
      </p:sp>
      <p:pic>
        <p:nvPicPr>
          <p:cNvPr id="39" name="Image 1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1" name="Image 18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2" name="Image 19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3" name="Image 2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5909945" y="6614160"/>
            <a:ext cx="5943600" cy="88900"/>
          </a:xfrm>
          <a:prstGeom prst="rect">
            <a:avLst/>
          </a:prstGeom>
        </p:spPr>
      </p:pic>
      <p:sp>
        <p:nvSpPr>
          <p:cNvPr id="44" name="Text 21"/>
          <p:cNvSpPr/>
          <p:nvPr/>
        </p:nvSpPr>
        <p:spPr>
          <a:xfrm>
            <a:off x="474853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5" name="Text 22"/>
          <p:cNvSpPr/>
          <p:nvPr/>
        </p:nvSpPr>
        <p:spPr>
          <a:xfrm>
            <a:off x="4739005" y="19767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6" name="Text 23"/>
          <p:cNvSpPr/>
          <p:nvPr/>
        </p:nvSpPr>
        <p:spPr>
          <a:xfrm>
            <a:off x="4719955" y="319214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7" name="Text 24"/>
          <p:cNvSpPr/>
          <p:nvPr/>
        </p:nvSpPr>
        <p:spPr>
          <a:xfrm>
            <a:off x="4762500" y="436880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8" name="Text 25"/>
          <p:cNvSpPr/>
          <p:nvPr/>
        </p:nvSpPr>
        <p:spPr>
          <a:xfrm>
            <a:off x="4772025" y="549973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机会发现七途径全景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1524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跟踪、分析和评价竞争对手的产品和服务，找出现有产品的缺陷和不足，有针对性地提出改进的生产方法，形成新的创意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弥补对手缺陷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从自己拥有的资源入手，通过分析与整合，也会产生出创业的机会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整合资源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88755"/>
            <a:ext cx="2781300" cy="15324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通过技术创新，跟上产品或服务替代的步伐，就能够不断识别出新的发展机会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跟踪技术创新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互联网+制造业，推动产业升级，为创业提供新方向。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互联网+现代农业，为同学们提供低门槛、高扩展的创业场景。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互联网+商务服务，结合专业特长，如电商+社区团购，快速生成跨界创意。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互联网+农业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互联网+服务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互联网+制造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互联网+创业机会地图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同学们需从市场定位、结构、规模、渗透力、占有率、成本结构六维度评估机会，明确目标客户、进入障碍、替代威胁、利润空间及自身成本优势。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市场评估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市场评估六准则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通过税后净利≥15%、损益平衡≤两年、投资回报率≥25%、资本需求适度四项指标，量化项目财务吸引力。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财务吸引力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结合团队资源与风险承受度，筛选出值得深入完善的创意，为后续财务规划与融资方案提供数据依据。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资源匹配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效益评估四指标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创业项目产生与计划书撰写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同学们围绕主题自由畅谈，遵循不批评、不评价、数量优先、组合改进四大规则，激发数量与质量并重的创意。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头脑风暴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通过跨界融合将不同领域知识碰撞，产生如“无人机+农业”“小程序+社区养老”等新点子。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跨界融合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创意构思：头脑风暴四规则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依据技术可行性对创意进行初筛，淘汰技术难度过高、研发所需成本超出合理范围的项目。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技术可行性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依据经济可行性对创意进行初筛，淘汰成本超出团队承受的项目。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经济可行性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依据市场可行性对创意进行初筛，淘汰需求模糊不清的项目。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市场可行性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项目筛选：三维度淘汰法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依次撰写摘要、项目概述、市场分析、产品服务、营销策略、运营管理、财务规划、风险评估八部分，形成完整商业故事。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计划书撰写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项目完善：计划书八模块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摘要需呈现背景痛点，让读者快速了解项目背景。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背景痛点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摘要需呈现市场容量，展示项目市场潜力。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市场容量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摘要需呈现产品亮点，突出项目独特性。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产品亮点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摘要写作：两页亮三点</a:t>
            </a:r>
            <a:endParaRPr lang="en-US" sz="1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市场分析需展示行业规模、增速、政策环境，细分目标市场并给出用户画像。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市场分析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运营管理要阐述生产流程、供应链、人力架构与质量控制。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运营管理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市场与运营要点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0" y="2620010"/>
            <a:ext cx="4450080" cy="30238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20010"/>
            <a:ext cx="4450080" cy="30238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420" y="215265"/>
            <a:ext cx="772795" cy="77279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596130" y="-4605020"/>
            <a:ext cx="2981325" cy="121920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 flipH="1" flipV="1">
            <a:off x="635" y="0"/>
            <a:ext cx="1552575" cy="117284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394970" y="140970"/>
            <a:ext cx="2988945" cy="1651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4678045" y="0"/>
            <a:ext cx="150812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081395" y="635"/>
            <a:ext cx="5937250" cy="29845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80000">
            <a:off x="10726420" y="5732780"/>
            <a:ext cx="1540510" cy="154051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10399395" y="5673090"/>
            <a:ext cx="1038860" cy="1038860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400000">
            <a:off x="11767820" y="5628005"/>
            <a:ext cx="656590" cy="656590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7155" y="2800985"/>
            <a:ext cx="1043940" cy="1016635"/>
          </a:xfrm>
          <a:prstGeom prst="rect">
            <a:avLst/>
          </a:prstGeom>
        </p:spPr>
      </p:pic>
      <p:sp>
        <p:nvSpPr>
          <p:cNvPr id="14" name="Text 2"/>
          <p:cNvSpPr/>
          <p:nvPr/>
        </p:nvSpPr>
        <p:spPr>
          <a:xfrm>
            <a:off x="1478915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15" name="Text 3"/>
          <p:cNvSpPr/>
          <p:nvPr/>
        </p:nvSpPr>
        <p:spPr>
          <a:xfrm>
            <a:off x="1657350" y="3836670"/>
            <a:ext cx="3420745" cy="1270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企业的组建及运营管理</a:t>
            </a:r>
            <a:endParaRPr lang="en-US" sz="1600" dirty="0"/>
          </a:p>
        </p:txBody>
      </p:sp>
      <p:pic>
        <p:nvPicPr>
          <p:cNvPr id="16" name="Image 10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6230" y="2800985"/>
            <a:ext cx="1043940" cy="1016635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6777990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7087870" y="3836670"/>
            <a:ext cx="3420745" cy="635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0170" y="3216275"/>
            <a:ext cx="166370" cy="166370"/>
          </a:xfrm>
          <a:prstGeom prst="rect">
            <a:avLst/>
          </a:prstGeom>
        </p:spPr>
      </p:pic>
      <p:pic>
        <p:nvPicPr>
          <p:cNvPr id="20" name="Image 12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20695" y="3216275"/>
            <a:ext cx="166370" cy="166370"/>
          </a:xfrm>
          <a:prstGeom prst="rect">
            <a:avLst/>
          </a:prstGeom>
        </p:spPr>
      </p:pic>
      <p:pic>
        <p:nvPicPr>
          <p:cNvPr id="21" name="Image 1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9945" y="3216275"/>
            <a:ext cx="166370" cy="166370"/>
          </a:xfrm>
          <a:prstGeom prst="rect">
            <a:avLst/>
          </a:prstGeom>
        </p:spPr>
      </p:pic>
      <p:pic>
        <p:nvPicPr>
          <p:cNvPr id="22" name="Image 1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19195" y="3216275"/>
            <a:ext cx="166370" cy="166370"/>
          </a:xfrm>
          <a:prstGeom prst="rect">
            <a:avLst/>
          </a:prstGeom>
        </p:spPr>
      </p:pic>
      <p:pic>
        <p:nvPicPr>
          <p:cNvPr id="23" name="Image 15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53400" y="3216275"/>
            <a:ext cx="166370" cy="166370"/>
          </a:xfrm>
          <a:prstGeom prst="rect">
            <a:avLst/>
          </a:prstGeom>
        </p:spPr>
      </p:pic>
      <p:pic>
        <p:nvPicPr>
          <p:cNvPr id="24" name="Image 16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43925" y="3216275"/>
            <a:ext cx="166370" cy="166370"/>
          </a:xfrm>
          <a:prstGeom prst="rect">
            <a:avLst/>
          </a:prstGeom>
        </p:spPr>
      </p:pic>
      <p:pic>
        <p:nvPicPr>
          <p:cNvPr id="25" name="Image 17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93175" y="3216275"/>
            <a:ext cx="166370" cy="166370"/>
          </a:xfrm>
          <a:prstGeom prst="rect">
            <a:avLst/>
          </a:prstGeom>
        </p:spPr>
      </p:pic>
      <p:pic>
        <p:nvPicPr>
          <p:cNvPr id="26" name="Image 18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42425" y="3216275"/>
            <a:ext cx="166370" cy="166370"/>
          </a:xfrm>
          <a:prstGeom prst="rect">
            <a:avLst/>
          </a:prstGeom>
        </p:spPr>
      </p:pic>
      <p:pic>
        <p:nvPicPr>
          <p:cNvPr id="27" name="Image 1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6200000">
            <a:off x="-400685" y="2748915"/>
            <a:ext cx="1542415" cy="773430"/>
          </a:xfrm>
          <a:prstGeom prst="rect">
            <a:avLst/>
          </a:prstGeom>
        </p:spPr>
      </p:pic>
      <p:pic>
        <p:nvPicPr>
          <p:cNvPr id="28" name="Image 2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1">
            <a:alphaModFix amt="80000"/>
          </a:blip>
          <a:stretch>
            <a:fillRect/>
          </a:stretch>
        </p:blipFill>
        <p:spPr>
          <a:xfrm>
            <a:off x="204470" y="2294255"/>
            <a:ext cx="553085" cy="553085"/>
          </a:xfrm>
          <a:prstGeom prst="rect">
            <a:avLst/>
          </a:prstGeom>
        </p:spPr>
      </p:pic>
      <p:pic>
        <p:nvPicPr>
          <p:cNvPr id="29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2570" y="656717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提供3-5年收入、成本、现金流预测，列明假设前提与计算方法，给出损益平衡点与投资回报率。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财务预测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识别市场、技术、管理风险并提出可量化应对策略，保持数据一致性，避免乐观偏差。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风险应对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财务与风险撰写规范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记录校园或社区“不满意”场景，抽取趋势关键词，结合场景绘制思维导图并提出创业构想。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创意方案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——创业机会大搜索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各组用六准则与四指标对创意进行快速打分，淘汰低分项目并说明理由。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项目筛选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教师示范如何由“社区智能助老”构想推导出市场规模与成本结构，为进入计划书撰写阶段奠定数据基础。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数据基础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——创业机会大搜索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企业的组建及运营管理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个体工商户、个人独资企业、有限责任公司在责任承担、税负、治理结构上差异明显。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企业类型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同学们应依据项目规模、资金实力、团队人数选择适合类型，初创团队推荐有限责任公司以降低个人风险。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选择依据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企业类型对比与选择策略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完成税务登记与银行开户，确保合法合规启动项目。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核名是注册流程的第一步，需提交3-5个公司名称，避免重名。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准备公司章程、股东身份证明、注册地址证明等核心文件。</a:t>
            </a:r>
            <a:endParaRPr lang="en-US" sz="16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材料审核通过后，一般 3-5 个工作日可领取证照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核名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提交材料与领取营业执照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税务登记与银行开户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注册流程核心要点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设计生产流程，制定质量标准，确保产品一致性与交付及时性。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生产流程设计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建立供应链体系，平衡库存成本与缺货风险。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供应链管理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生产与供应链运营实务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明确岗位说明书，多元渠道招聘，系统培训与绩效评估并行。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招聘与培训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激励机制兼顾物质与非物质奖励，营造积极工作氛围。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激励机制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人力资源与绩效管理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编制初始投资、收入、成本、现金流量预算，预测3-5年盈利与资金缺口。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财务预算编制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运用批量采购、流程优化降低单位成本，通过财务比率分析支持扩张或融资决策。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成本控制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财务规划与成本控制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通过创新产品、合理定价、多渠道销售和促销活动打开市场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市场策略制定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建立完善客户服务体系，及时响应需求，定期开展满意度调查并改进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客户关系管理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如设会员制度，提供积分、折扣等特权；开展推荐奖励活动；举办会员专属活动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客户忠诚度计划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市场营销与客户关系管理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——企业注册流程沙盘模拟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同学们分组扮演创业者、工商审核员、银行职员，模拟核名、材料提交、开户审核全流程。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角色扮演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记录问题与整改要点，降低未来真实注册时的试错成本。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问题记录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模拟结束后，同学们撰写角色感悟，总结注册难点与应对策略。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撰写感悟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教师归纳高频问题，提供标准模板与解决方案，帮助同学们将模拟经验转化为实操能力。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解决方案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——企业注册流程沙盘模拟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用流程图串联创业认知、机会识别、项目产生、企业组建、计划书撰写五模块核心工具与先后关系，强调从创意到注册再到融资的完整闭环。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6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7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8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同学们需将机会评估表、注册流程清单、财务预算模板保存下来并设定月度提醒。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保存资料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建立个人创业档案，持续更新数据与成果，为未来参加创业大赛或申请孵化基金提供完整证据链。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持续更新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行动召唤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在AI、绿色经济等新技术的推动下，创业浪潮汹涌澎湃，为高职生带来了前所未有的机遇。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创业浪潮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高职生具备数控、跨境电商等专业技能，同时拥有年轻和敏锐的市场洞察力，站在创业的新起点上。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高职生优势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本课程旨在激发同学们利用专业知识解决实际问题的热情，明确创业不仅是创办企业，更是实现个人价值和社会价值的重要途径。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课程目标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新时代创业浪潮与高职使命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知识维：理解创业内涵、机会识别途径、企业组建流程；能力维：能洞察需求并评估机会、撰写完整创业计划书、完成公司注册与基础运营；素养维：培育创新思维、坚韧品质、团队协作与资源整合能力。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情景导入：小夏的校园打印平台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小夏发现校园打印店存在排队时间长、价格不透明、服务单一等痛点，这些痛点为创业提供了机会。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痛点发现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小夏联合不同专业的同学组建团队，开发了线上小程序，实现了自助取件模式，首月日均订单200单，月利润突破3000元。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团队组建与成果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排队30分钟背后的商机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同学们需记录校园或社区中的“不满意”场景，形成痛点清单，这是创业的起点。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痛点清单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通过跨专业组合，发挥不同专业的优势，形成强大的团队力量，共同解决问题。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跨专业组合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快速开发最小可行产品，进行市场验证，及时调整方向，这是创业的关键步骤。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最小可行产品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课堂任务：提炼小夏成功公式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项目9 创见未来——创新启蒙与价值重塑</dc:title>
  <dc:subject>项目9 创见未来——创新启蒙与价值重塑</dc:subject>
  <dc:creator>Kimi</dc:creator>
  <cp:lastModifiedBy>Kimi</cp:lastModifiedBy>
  <cp:revision>1</cp:revision>
  <dcterms:created xsi:type="dcterms:W3CDTF">2025-09-05T04:16:37Z</dcterms:created>
  <dcterms:modified xsi:type="dcterms:W3CDTF">2025-09-05T04:16:37Z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{"Label":"项目9 创见未来——创新启蒙与价值重塑","ContentProducer":"001191110108MACG2KBH8F10000","ProduceID":"d2t5ilm0ftltmujrb1eg","ReservedCode1":"","ContentPropagator":"001191110108MACG2KBH8F20000","PropagateID":"d2t5ilm0ftltmujrb1eg","ReservedCode2":""}</vt:lpwstr>
  </property>
</Properties>
</file>